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</p:sldMasterIdLst>
  <p:sldIdLst>
    <p:sldId id="260" r:id="rId2"/>
    <p:sldId id="283" r:id="rId3"/>
    <p:sldId id="259" r:id="rId4"/>
    <p:sldId id="284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72" r:id="rId13"/>
    <p:sldId id="287" r:id="rId14"/>
    <p:sldId id="288" r:id="rId15"/>
    <p:sldId id="29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B49"/>
    <a:srgbClr val="182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2988" autoAdjust="0"/>
    <p:restoredTop sz="85769" autoAdjust="0"/>
  </p:normalViewPr>
  <p:slideViewPr>
    <p:cSldViewPr>
      <p:cViewPr varScale="1">
        <p:scale>
          <a:sx n="92" d="100"/>
          <a:sy n="92" d="100"/>
        </p:scale>
        <p:origin x="33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F79EA-3523-4BBB-B3E4-5163104CC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12C7A-53FA-43D6-B655-FB0DD89A4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49F5A-91C6-4CA2-B161-73542340C7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914E8C-F53B-4DA9-8FF1-8DC87DCA65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15240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9200" y="16764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764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19200" y="40386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0386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95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F23B5B-D22B-4577-97FF-2722E0DB47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24212-C985-49C4-9BC0-CB44EFD198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55C14-5093-49F4-9CDC-831839F4D2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51469-FDD5-4901-9E6D-AF85E34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72CDA-9B5B-4FEE-BD05-1A68F7F12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F5AE-C554-4ADB-AEAE-8F875CD151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AC119-13EB-46E2-B0A1-07B4AF914F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8B5E-C525-4448-9134-44B0C69E9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C338F-0241-44BF-86C4-1738B6493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2C029-3889-453B-9237-67B6943EF2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Relative Sizes of Organisms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95400"/>
            <a:ext cx="4480558" cy="3810000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Human ~ 2 Meters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Egg ~ 400 cm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Frog eggs ~ 2 mm</a:t>
            </a:r>
          </a:p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Eukaryotic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cells ~ 10-100µ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Bacteria ~ 1-25µ</a:t>
            </a:r>
          </a:p>
          <a:p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Mitochondrion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 1µ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Viruses ~ 40 -100 nm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Ribosome ~ 30 nm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Proteins ~ 3-10 nm</a:t>
            </a:r>
          </a:p>
          <a:p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Molecules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~ 0.5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- 1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nm</a:t>
            </a:r>
            <a:endParaRPr lang="en-US" sz="1600" b="1" spc="300" baseline="30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32958" y="990601"/>
            <a:ext cx="4480558" cy="5029199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5334000"/>
            <a:ext cx="43434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 meter = 10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cm = 10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mm = 10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l-GR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μ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 = 10</a:t>
            </a:r>
            <a:r>
              <a:rPr kumimoji="0" lang="en-US" sz="1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nm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096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 Microscopy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2971800" cy="56388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Uses electron beam in place of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light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Magnification up to 100,000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 EM shows very fine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detail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Scanning EM looks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3D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Disadvantages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non-living specimen, much processing</a:t>
            </a:r>
            <a:endParaRPr lang="en-US" sz="1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916509" y="685800"/>
            <a:ext cx="6151291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 Electron Microscopy (TEM)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664" y="1371600"/>
            <a:ext cx="4476336" cy="4724400"/>
          </a:xfrm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14401"/>
            <a:ext cx="3789739" cy="5586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9144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Scanning Electron Microscopy (SEM)</a:t>
            </a:r>
          </a:p>
        </p:txBody>
      </p:sp>
      <p:pic>
        <p:nvPicPr>
          <p:cNvPr id="245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14400"/>
            <a:ext cx="6577486" cy="5736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Comparisons of Light Microscopes with </a:t>
            </a: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Microscopes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686800" cy="4495799"/>
          </a:xfrm>
        </p:spPr>
        <p:txBody>
          <a:bodyPr>
            <a:normAutofit/>
          </a:bodyPr>
          <a:lstStyle/>
          <a:p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Compound Light Microscopes Maximum magnification with resolution 1,000X</a:t>
            </a:r>
          </a:p>
          <a:p>
            <a:pPr lvl="1"/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Modifications of </a:t>
            </a:r>
            <a:r>
              <a:rPr lang="en-US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condenser </a:t>
            </a:r>
            <a:endParaRPr lang="en-US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Bright field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 field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Contrast</a:t>
            </a:r>
          </a:p>
          <a:p>
            <a:pPr lvl="2"/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UV Fluorescent </a:t>
            </a: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Microscopy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915400" cy="685800"/>
          </a:xfrm>
        </p:spPr>
        <p:txBody>
          <a:bodyPr>
            <a:no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Microscope</a:t>
            </a:r>
            <a:endParaRPr lang="en-US" sz="32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839200" cy="4495800"/>
          </a:xfrm>
        </p:spPr>
        <p:txBody>
          <a:bodyPr>
            <a:noAutofit/>
          </a:bodyPr>
          <a:lstStyle/>
          <a:p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electron beams focused by magnets and projected on a video screen.  Smaller defining source = greater resolving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pPr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Transmission Electron Microscope (TEM) magnifications over 500,000 X.  Ultra structure of bacteria observed.  First time viruses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observed</a:t>
            </a:r>
          </a:p>
          <a:p>
            <a:pPr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MOST POWERFUL OF ALL OF THE MICROSCOPES USED FOR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Scanning Electron Microscope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Specimen is coated in such a way as to emit electrons when bombarded with electrons they emit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energies that are picked up by a collector and a true three-dimension image is presented whereas the transmission (TEM) is only two dimension. Does not magnify images as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great </a:t>
            </a: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 the Transmission Electron Scope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so3A159"/>
          <p:cNvPicPr>
            <a:picLocks noChangeAspect="1" noChangeArrowheads="1"/>
          </p:cNvPicPr>
          <p:nvPr/>
        </p:nvPicPr>
        <p:blipFill>
          <a:blip r:embed="rId2"/>
          <a:srcRect t="3799" b="-2053"/>
          <a:stretch>
            <a:fillRect/>
          </a:stretch>
        </p:blipFill>
        <p:spPr bwMode="auto">
          <a:xfrm>
            <a:off x="0" y="0"/>
            <a:ext cx="9143999" cy="693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8382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Refraction and Oil Immersion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5164"/>
            <a:ext cx="4191000" cy="28996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Refractive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Index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ability of a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medium to </a:t>
            </a: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bend light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Times" charset="0"/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Maximum Magnification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1500 X</a:t>
            </a:r>
          </a:p>
          <a:p>
            <a:pPr>
              <a:spcBef>
                <a:spcPts val="0"/>
              </a:spcBef>
              <a:buFont typeface="Times" charset="0"/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Limited by the wavelength </a:t>
            </a:r>
            <a:endParaRPr lang="en-US" sz="20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visible light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26954" y="907563"/>
            <a:ext cx="5040846" cy="549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mso569C3"/>
          <p:cNvPicPr>
            <a:picLocks noChangeAspect="1" noChangeArrowheads="1"/>
          </p:cNvPicPr>
          <p:nvPr/>
        </p:nvPicPr>
        <p:blipFill>
          <a:blip r:embed="rId2"/>
          <a:srcRect l="-8220" t="3819"/>
          <a:stretch>
            <a:fillRect/>
          </a:stretch>
        </p:blipFill>
        <p:spPr bwMode="auto">
          <a:xfrm>
            <a:off x="914400" y="152400"/>
            <a:ext cx="7315200" cy="6117241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2057400" y="6167735"/>
            <a:ext cx="5867400" cy="461665"/>
            <a:chOff x="2057400" y="6167735"/>
            <a:chExt cx="5867400" cy="461665"/>
          </a:xfrm>
        </p:grpSpPr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2057400" y="6172200"/>
              <a:ext cx="2590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Bright field</a:t>
              </a:r>
              <a:endPara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5867400" y="6167735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b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Dark field</a:t>
              </a:r>
              <a:endPara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Dark-Field Microscopy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3657600" cy="5715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Modified condenser contains disc in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center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light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reflected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specimen can enter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Objects surrounded by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halo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Advantage -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see smaller objects like spirochetes, internal structures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highlighted</a:t>
            </a:r>
          </a:p>
          <a:p>
            <a:pPr marL="0" indent="0">
              <a:spcBef>
                <a:spcPts val="0"/>
              </a:spcBef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Disadvantage - </a:t>
            </a: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objects look bigger than they actually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9804" y="838200"/>
            <a:ext cx="5207997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096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Contrast Microscopy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14400"/>
            <a:ext cx="3810000" cy="5334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Light passes through annular </a:t>
            </a:r>
            <a:r>
              <a:rPr lang="en-US" sz="24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diaphram</a:t>
            </a:r>
            <a:endParaRPr lang="en-US" sz="24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Causes light waves to become “in phase” or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synchronized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Advantage - </a:t>
            </a: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can highlight internal cell structures and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details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Disadvantage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none</a:t>
            </a: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38600" y="699284"/>
            <a:ext cx="4953001" cy="6006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0"/>
            <a:ext cx="8915400" cy="6858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Comparison of Light Microscopy</a:t>
            </a:r>
          </a:p>
        </p:txBody>
      </p:sp>
      <p:pic>
        <p:nvPicPr>
          <p:cNvPr id="16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3373321"/>
            <a:ext cx="2819400" cy="2103675"/>
          </a:xfrm>
        </p:spPr>
      </p:pic>
      <p:pic>
        <p:nvPicPr>
          <p:cNvPr id="16392" name="Picture 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093050" y="3368963"/>
            <a:ext cx="3002950" cy="2068011"/>
          </a:xfrm>
        </p:spPr>
      </p:pic>
      <p:pic>
        <p:nvPicPr>
          <p:cNvPr id="16393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6293451" y="3373598"/>
            <a:ext cx="2774350" cy="1989156"/>
          </a:xfrm>
        </p:spPr>
      </p:pic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743200" y="838200"/>
            <a:ext cx="3581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Times" charset="0"/>
              <a:buAutoNum type="arabicPeriod"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Bright field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Times" charset="0"/>
              <a:buAutoNum type="arabicPeriod"/>
            </a:pPr>
            <a:r>
              <a:rPr lang="en-US" sz="28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Dark field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 typeface="Times" charset="0"/>
              <a:buAutoNum type="arabicPeriod"/>
            </a:pP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Phase Contrast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 flipH="1">
            <a:off x="5013325" y="3276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19200" y="5410200"/>
            <a:ext cx="6713706" cy="552510"/>
            <a:chOff x="1219200" y="5410200"/>
            <a:chExt cx="6713706" cy="552510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1219200" y="55626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4343400" y="5486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>
              <a:off x="7620000" y="54102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762000"/>
          </a:xfrm>
        </p:spPr>
        <p:txBody>
          <a:bodyPr>
            <a:normAutofit/>
          </a:bodyPr>
          <a:lstStyle/>
          <a:p>
            <a:r>
              <a:rPr lang="en-US" sz="3200" b="1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Immuno</a:t>
            </a:r>
            <a:r>
              <a:rPr lang="en-US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Fluorescent </a:t>
            </a:r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Technique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3733800" cy="58674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Fluorescent tag (fluorescein) conjugated to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Antibodies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Antibodies bind to surface of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Illuminate with specific wavelength of light (FITC- excite with blue, fluoresces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green)</a:t>
            </a:r>
          </a:p>
          <a:p>
            <a:pPr marL="0" indent="0">
              <a:spcBef>
                <a:spcPts val="0"/>
              </a:spcBef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Observe with fluorescence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microscope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</a:pPr>
            <a:r>
              <a:rPr lang="en-US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with syphilis spirochete and other </a:t>
            </a:r>
            <a:r>
              <a:rPr lang="en-US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organisms</a:t>
            </a:r>
            <a:endParaRPr lang="en-US" sz="20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62400" y="960392"/>
            <a:ext cx="5105400" cy="57452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/>
          </a:bodyPr>
          <a:lstStyle/>
          <a:p>
            <a:r>
              <a:rPr lang="en-US" sz="32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Confocal Microscopy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838200"/>
            <a:ext cx="3810000" cy="6019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Uses Fluorescent tags; multiple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colors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Optics allow one to view one plane at a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 no </a:t>
            </a: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background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fluorescence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Computer can “section” specimen one plane (20nm) at a time and re-assemble planes into a 3D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image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</a:pPr>
            <a:r>
              <a:rPr lang="en-US" sz="2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Used much in Cell Biology and </a:t>
            </a:r>
            <a:r>
              <a:rPr lang="en-US" sz="24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Anatomy</a:t>
            </a:r>
            <a:endParaRPr lang="en-US" sz="24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9458" y="1687512"/>
            <a:ext cx="4988342" cy="334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</TotalTime>
  <Words>451</Words>
  <Application>Microsoft Office PowerPoint</Application>
  <PresentationFormat>On-screen Show (4:3)</PresentationFormat>
  <Paragraphs>95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</vt:lpstr>
      <vt:lpstr>Times New Roman</vt:lpstr>
      <vt:lpstr>Office Theme</vt:lpstr>
      <vt:lpstr>Relative Sizes of Organisms</vt:lpstr>
      <vt:lpstr>PowerPoint Presentation</vt:lpstr>
      <vt:lpstr>Refraction and Oil Immersion</vt:lpstr>
      <vt:lpstr>PowerPoint Presentation</vt:lpstr>
      <vt:lpstr>Dark-Field Microscopy</vt:lpstr>
      <vt:lpstr>Phase Contrast Microscopy</vt:lpstr>
      <vt:lpstr>Comparison of Light Microscopy</vt:lpstr>
      <vt:lpstr>Immuno Fluorescent Technique</vt:lpstr>
      <vt:lpstr>Confocal Microscopy</vt:lpstr>
      <vt:lpstr>Electron Microscopy</vt:lpstr>
      <vt:lpstr>Transmission Electron Microscopy (TEM)</vt:lpstr>
      <vt:lpstr>Scanning Electron Microscopy (SEM)</vt:lpstr>
      <vt:lpstr>Comparisons of Light Microscopes with  Electron Microscopes</vt:lpstr>
      <vt:lpstr>Electron Microscope</vt:lpstr>
      <vt:lpstr>Scanning Electron Microscope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zoologyhod</cp:lastModifiedBy>
  <cp:revision>51</cp:revision>
  <cp:lastPrinted>1904-01-01T00:00:00Z</cp:lastPrinted>
  <dcterms:created xsi:type="dcterms:W3CDTF">1904-01-01T00:00:00Z</dcterms:created>
  <dcterms:modified xsi:type="dcterms:W3CDTF">2017-07-28T02:50:36Z</dcterms:modified>
</cp:coreProperties>
</file>